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7" r:id="rId5"/>
    <p:sldId id="265" r:id="rId6"/>
    <p:sldId id="268" r:id="rId7"/>
    <p:sldId id="269" r:id="rId8"/>
    <p:sldId id="260" r:id="rId9"/>
    <p:sldId id="270" r:id="rId10"/>
    <p:sldId id="261" r:id="rId11"/>
    <p:sldId id="257" r:id="rId12"/>
    <p:sldId id="262" r:id="rId13"/>
    <p:sldId id="263"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74" autoAdjust="0"/>
  </p:normalViewPr>
  <p:slideViewPr>
    <p:cSldViewPr>
      <p:cViewPr>
        <p:scale>
          <a:sx n="70" d="100"/>
          <a:sy n="70" d="100"/>
        </p:scale>
        <p:origin x="-1164" y="-9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CER\Desktop\1549968665__на_березі_річки._Україна.jpe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0"/>
            <a:ext cx="9144000" cy="6858000"/>
          </a:xfrm>
          <a:prstGeom prst="rect">
            <a:avLst/>
          </a:prstGeom>
          <a:ln>
            <a:noFill/>
          </a:ln>
          <a:effectLst>
            <a:softEdge rad="112500"/>
          </a:effectLst>
        </p:spPr>
      </p:pic>
      <p:sp>
        <p:nvSpPr>
          <p:cNvPr id="2050" name="AutoShape 2" descr="Картинки по запросу картинки з історії рідного сел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артинки по запросу картинки з історії рідного сел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WordArt 6"/>
          <p:cNvSpPr>
            <a:spLocks noChangeArrowheads="1" noChangeShapeType="1" noTextEdit="1"/>
          </p:cNvSpPr>
          <p:nvPr/>
        </p:nvSpPr>
        <p:spPr bwMode="auto">
          <a:xfrm>
            <a:off x="179512" y="188640"/>
            <a:ext cx="8784976" cy="1296144"/>
          </a:xfrm>
          <a:prstGeom prst="rect">
            <a:avLst/>
          </a:prstGeom>
        </p:spPr>
        <p:txBody>
          <a:bodyPr wrap="none" fromWordArt="1">
            <a:prstTxWarp prst="textChevron">
              <a:avLst>
                <a:gd name="adj" fmla="val 0"/>
              </a:avLst>
            </a:prstTxWarp>
          </a:bodyPr>
          <a:lstStyle/>
          <a:p>
            <a:pPr algn="ctr" rtl="0"/>
            <a:r>
              <a:rPr lang="ru-RU" sz="3600" b="1" kern="1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ЖОВНИНЕ</a:t>
            </a:r>
            <a:endParaRPr lang="ru-RU"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endParaRPr>
          </a:p>
        </p:txBody>
      </p:sp>
      <p:sp>
        <p:nvSpPr>
          <p:cNvPr id="4" name="Заголовок 3"/>
          <p:cNvSpPr>
            <a:spLocks noGrp="1"/>
          </p:cNvSpPr>
          <p:nvPr>
            <p:ph type="title"/>
          </p:nvPr>
        </p:nvSpPr>
        <p:spPr>
          <a:xfrm>
            <a:off x="457200" y="274638"/>
            <a:ext cx="8229600" cy="994122"/>
          </a:xfrm>
        </p:spPr>
        <p:txBody>
          <a:bodyPr>
            <a:normAutofit fontScale="90000"/>
            <a:scene3d>
              <a:camera prst="orthographicFront"/>
              <a:lightRig rig="threePt" dir="t"/>
            </a:scene3d>
            <a:sp3d extrusionH="57150">
              <a:bevelT w="38100" h="38100" prst="relaxedInset"/>
            </a:sp3d>
          </a:bodyPr>
          <a:lstStyle/>
          <a:p>
            <a:r>
              <a:rPr lang="ru-RU" sz="1800" dirty="0" smtClean="0">
                <a:effectLst>
                  <a:outerShdw blurRad="50800" dist="38100" algn="l" rotWithShape="0">
                    <a:prstClr val="black">
                      <a:alpha val="40000"/>
                    </a:prstClr>
                  </a:outerShdw>
                </a:effectLst>
                <a:latin typeface="Batang" pitchFamily="18" charset="-127"/>
                <a:ea typeface="Batang" pitchFamily="18" charset="-127"/>
              </a:rPr>
              <a:t/>
            </a:r>
            <a:br>
              <a:rPr lang="ru-RU" sz="1800" dirty="0" smtClean="0">
                <a:effectLst>
                  <a:outerShdw blurRad="50800" dist="38100" algn="l" rotWithShape="0">
                    <a:prstClr val="black">
                      <a:alpha val="40000"/>
                    </a:prstClr>
                  </a:outerShdw>
                </a:effectLst>
                <a:latin typeface="Batang" pitchFamily="18" charset="-127"/>
                <a:ea typeface="Batang" pitchFamily="18" charset="-127"/>
              </a:rPr>
            </a:br>
            <a:r>
              <a:rPr lang="ru-RU" sz="1800" dirty="0" smtClean="0">
                <a:effectLst>
                  <a:outerShdw blurRad="50800" dist="38100" algn="l" rotWithShape="0">
                    <a:prstClr val="black">
                      <a:alpha val="40000"/>
                    </a:prstClr>
                  </a:outerShdw>
                </a:effectLst>
                <a:latin typeface="Batang" pitchFamily="18" charset="-127"/>
                <a:ea typeface="Batang" pitchFamily="18" charset="-127"/>
              </a:rPr>
              <a:t/>
            </a:r>
            <a:br>
              <a:rPr lang="ru-RU" sz="1800" dirty="0" smtClean="0">
                <a:effectLst>
                  <a:outerShdw blurRad="50800" dist="38100" algn="l" rotWithShape="0">
                    <a:prstClr val="black">
                      <a:alpha val="40000"/>
                    </a:prstClr>
                  </a:outerShdw>
                </a:effectLst>
                <a:latin typeface="Batang" pitchFamily="18" charset="-127"/>
                <a:ea typeface="Batang" pitchFamily="18" charset="-127"/>
              </a:rPr>
            </a:b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algn="l" rotWithShape="0">
                    <a:prstClr val="black">
                      <a:alpha val="40000"/>
                    </a:prstClr>
                  </a:outerShdw>
                </a:effectLst>
              </a:rPr>
              <a:t>СТОРІНКАМИ ІСТОРІЇ МОГО СЕЛА</a:t>
            </a:r>
            <a:r>
              <a:rPr lang="ru-RU" b="1" dirty="0" smtClean="0">
                <a:ln w="50800"/>
                <a:solidFill>
                  <a:schemeClr val="bg1">
                    <a:shade val="50000"/>
                  </a:schemeClr>
                </a:solidFill>
                <a:effectLst>
                  <a:outerShdw blurRad="50800" dist="38100" algn="l" rotWithShape="0">
                    <a:prstClr val="black">
                      <a:alpha val="40000"/>
                    </a:prstClr>
                  </a:outerShdw>
                </a:effectLst>
              </a:rPr>
              <a:t/>
            </a:r>
            <a:br>
              <a:rPr lang="ru-RU" b="1" dirty="0" smtClean="0">
                <a:ln w="50800"/>
                <a:solidFill>
                  <a:schemeClr val="bg1">
                    <a:shade val="50000"/>
                  </a:schemeClr>
                </a:solidFill>
                <a:effectLst>
                  <a:outerShdw blurRad="50800" dist="38100" algn="l" rotWithShape="0">
                    <a:prstClr val="black">
                      <a:alpha val="40000"/>
                    </a:prstClr>
                  </a:outerShdw>
                </a:effectLst>
              </a:rPr>
            </a:br>
            <a:endParaRPr lang="ru-RU" dirty="0">
              <a:effectLst>
                <a:outerShdw blurRad="50800" dist="381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23528" y="2996952"/>
            <a:ext cx="856895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Звичайно, гордістю нашого краю є М. Лисенко та М. Старицький. Навчалися в Харківській гімназії і тут, в Кліщинцях та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Жовнині</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проводили свої канікули. Тут слухали українські пісні, були зачаровані місцевими обрядовими дійствами, тут вони вперше прочитали «Кобзаря».</a:t>
            </a:r>
            <a:r>
              <a:rPr kumimoji="0" lang="uk-UA" b="0" i="0"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Микола Віталійович тут вперше спробував свій композиторський талант: на слова М. Старицького написав музику до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відомого, чарівного українського романсу «Ніч яка місячна...», </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Намагаючись привернути увагу широкого загалу до життєдайних джерел фольклору, він обробив та опублікував понад 600 народних пісень. М. Лисенко створив цілий музичний цикл «Музика до «Кобзаря» Т.Г. Шевченка», до якого ввійшло понад 80 творів різних жанрів та форм. Скарбницю вітчизняної музики збагатили його опери «Різдвяна ніч», «Утоплена», «Наталка Полтавка», «Тарас Бульба», «Енеїда» та ін. </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7170" name="Picture 2" descr="Микола Віталійович Лисенко"/>
          <p:cNvPicPr>
            <a:picLocks noChangeAspect="1" noChangeArrowheads="1"/>
          </p:cNvPicPr>
          <p:nvPr/>
        </p:nvPicPr>
        <p:blipFill>
          <a:blip r:embed="rId2" cstate="print">
            <a:grayscl/>
            <a:lum contrast="30000"/>
          </a:blip>
          <a:srcRect/>
          <a:stretch>
            <a:fillRect/>
          </a:stretch>
        </p:blipFill>
        <p:spPr bwMode="auto">
          <a:xfrm>
            <a:off x="5004048" y="188640"/>
            <a:ext cx="1905000" cy="2657476"/>
          </a:xfrm>
          <a:prstGeom prst="rect">
            <a:avLst/>
          </a:prstGeom>
          <a:ln>
            <a:noFill/>
          </a:ln>
          <a:effectLst>
            <a:softEdge rad="112500"/>
          </a:effectLst>
        </p:spPr>
      </p:pic>
      <p:pic>
        <p:nvPicPr>
          <p:cNvPr id="7172" name="Picture 4" descr="Картинки по запросу портрет старицького"/>
          <p:cNvPicPr>
            <a:picLocks noChangeAspect="1" noChangeArrowheads="1"/>
          </p:cNvPicPr>
          <p:nvPr/>
        </p:nvPicPr>
        <p:blipFill>
          <a:blip r:embed="rId3" cstate="print"/>
          <a:srcRect l="16446" r="14480" b="30233"/>
          <a:stretch>
            <a:fillRect/>
          </a:stretch>
        </p:blipFill>
        <p:spPr bwMode="auto">
          <a:xfrm>
            <a:off x="2411760" y="0"/>
            <a:ext cx="2066630" cy="29523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старі фото села\img20190906_12291402.jpg"/>
          <p:cNvPicPr>
            <a:picLocks noChangeAspect="1" noChangeArrowheads="1"/>
          </p:cNvPicPr>
          <p:nvPr/>
        </p:nvPicPr>
        <p:blipFill>
          <a:blip r:embed="rId2" cstate="print">
            <a:duotone>
              <a:prstClr val="black"/>
              <a:srgbClr val="D9C3A5">
                <a:tint val="50000"/>
                <a:satMod val="180000"/>
              </a:srgbClr>
            </a:duotone>
          </a:blip>
          <a:srcRect l="12895" t="14700" r="20316" b="54850"/>
          <a:stretch>
            <a:fillRect/>
          </a:stretch>
        </p:blipFill>
        <p:spPr bwMode="auto">
          <a:xfrm>
            <a:off x="0" y="0"/>
            <a:ext cx="5244075" cy="3861048"/>
          </a:xfrm>
          <a:prstGeom prst="rect">
            <a:avLst/>
          </a:prstGeom>
          <a:ln>
            <a:noFill/>
          </a:ln>
          <a:effectLst>
            <a:softEdge rad="112500"/>
          </a:effectLst>
        </p:spPr>
      </p:pic>
      <p:sp>
        <p:nvSpPr>
          <p:cNvPr id="2" name="Заголовок 1"/>
          <p:cNvSpPr>
            <a:spLocks noGrp="1"/>
          </p:cNvSpPr>
          <p:nvPr>
            <p:ph type="title" idx="4294967295"/>
          </p:nvPr>
        </p:nvSpPr>
        <p:spPr>
          <a:xfrm>
            <a:off x="323528" y="3717032"/>
            <a:ext cx="8496944" cy="2952328"/>
          </a:xfrm>
        </p:spPr>
        <p:txBody>
          <a:bodyPr>
            <a:noAutofit/>
          </a:bodyPr>
          <a:lstStyle/>
          <a:p>
            <a:pPr algn="just"/>
            <a:r>
              <a:rPr lang="uk-UA" sz="1800" dirty="0"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   За останні десятиріччя в Черкаському краї зникло багато сіл і хуторів, які були знесені як неперспективні або при спорудженні Кременчуцької  і Канівської  гідроелектростанцій. Серед них було і старовинне українське село </a:t>
            </a:r>
            <a:r>
              <a:rPr lang="uk-UA" sz="1800" dirty="0" err="1"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Жовнине</a:t>
            </a:r>
            <a:r>
              <a:rPr lang="uk-UA" sz="1800" dirty="0"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 яке в 1958 році було перенесено на кілька кілометрів від </a:t>
            </a:r>
            <a:r>
              <a:rPr lang="uk-UA" sz="1800" dirty="0" err="1"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Присулля</a:t>
            </a:r>
            <a:r>
              <a:rPr lang="uk-UA" sz="1800" dirty="0"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 на підвищену терасу Дніпра, або як говорять </a:t>
            </a:r>
            <a:r>
              <a:rPr lang="uk-UA" sz="1800" dirty="0" err="1"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жовняни</a:t>
            </a:r>
            <a:r>
              <a:rPr lang="uk-UA" sz="1800" dirty="0"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 «на гору».  Звичайно,  внаслідок переселення </a:t>
            </a:r>
            <a:r>
              <a:rPr lang="uk-UA" sz="1800" dirty="0" err="1"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Жовнине</a:t>
            </a:r>
            <a:r>
              <a:rPr lang="uk-UA" sz="1800" dirty="0" smtClean="0">
                <a:solidFill>
                  <a:prstClr val="black"/>
                </a:solidFill>
                <a:effectLst>
                  <a:outerShdw blurRad="38100" dist="38100" dir="2700000" algn="tl">
                    <a:srgbClr val="000000">
                      <a:alpha val="43137"/>
                    </a:srgbClr>
                  </a:outerShdw>
                </a:effectLst>
                <a:latin typeface="Bookman Old Style" pitchFamily="18" charset="0"/>
                <a:ea typeface="Batang" pitchFamily="18" charset="-127"/>
              </a:rPr>
              <a:t> стало іншим, але земля і людська пам’ять дбайливо зберігають  згадки  про минуле. А ще – гордістю селян є пришкільний музей історії села.</a:t>
            </a:r>
            <a:r>
              <a:rPr lang="uk-UA" sz="1800" dirty="0" smtClean="0"/>
              <a:t> </a:t>
            </a:r>
            <a:r>
              <a:rPr lang="uk-UA" sz="1800" dirty="0" smtClean="0">
                <a:effectLst>
                  <a:outerShdw blurRad="38100" dist="38100" dir="2700000" algn="tl">
                    <a:srgbClr val="000000">
                      <a:alpha val="43137"/>
                    </a:srgbClr>
                  </a:outerShdw>
                </a:effectLst>
                <a:latin typeface="Bookman Old Style" pitchFamily="18" charset="0"/>
              </a:rPr>
              <a:t>В ньому знаходяться систематизовані та розміщені в хронологічному порядку археологічні знахідки різних періодів: від часів неоліту до сьогодення.</a:t>
            </a:r>
            <a:endParaRPr lang="ru-RU" sz="1800" dirty="0">
              <a:effectLst>
                <a:outerShdw blurRad="38100" dist="38100" dir="2700000" algn="tl">
                  <a:srgbClr val="000000">
                    <a:alpha val="43137"/>
                  </a:srgbClr>
                </a:outerShdw>
              </a:effectLst>
              <a:latin typeface="Bookman Old Style" pitchFamily="18" charset="0"/>
            </a:endParaRPr>
          </a:p>
        </p:txBody>
      </p:sp>
      <p:pic>
        <p:nvPicPr>
          <p:cNvPr id="5" name="Рисунок 4" descr="D:\ФОТО\№3. ЖОВНИНО\ЖОВНИНО\СТАРІ ФОТО с.Жовнине\ЖОВНИНЕ (70).jpg"/>
          <p:cNvPicPr/>
          <p:nvPr/>
        </p:nvPicPr>
        <p:blipFill>
          <a:blip r:embed="rId3" cstate="print">
            <a:duotone>
              <a:prstClr val="black"/>
              <a:srgbClr val="D9C3A5">
                <a:tint val="50000"/>
                <a:satMod val="180000"/>
              </a:srgbClr>
            </a:duotone>
          </a:blip>
          <a:srcRect l="17351" r="1973" b="1578"/>
          <a:stretch>
            <a:fillRect/>
          </a:stretch>
        </p:blipFill>
        <p:spPr bwMode="auto">
          <a:xfrm>
            <a:off x="4139952" y="0"/>
            <a:ext cx="5004048" cy="3861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39552" y="4005064"/>
            <a:ext cx="81369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Музей є осередком освіти і виховання, який сприяє формуванню у молодого покоління національної свідомості, любові до рідної землі, свого народу, забезпеченню духовної єдності поколінь і призначений для вивчення, збереження і використання пам'яток історії рідного краю.</a:t>
            </a:r>
          </a:p>
          <a:p>
            <a:pPr marL="0" marR="0" lvl="0" indent="0" algn="just" defTabSz="914400" rtl="0" eaLnBrk="1" fontAlgn="base" latinLnBrk="0" hangingPunct="1">
              <a:lnSpc>
                <a:spcPct val="100000"/>
              </a:lnSpc>
              <a:spcBef>
                <a:spcPct val="0"/>
              </a:spcBef>
              <a:spcAft>
                <a:spcPct val="0"/>
              </a:spcAft>
              <a:buClrTx/>
              <a:buSzTx/>
              <a:buFontTx/>
              <a:buNone/>
              <a:tabLst/>
            </a:pPr>
            <a:r>
              <a:rPr lang="uk-UA" dirty="0" smtClean="0">
                <a:solidFill>
                  <a:srgbClr val="000000"/>
                </a:solidFill>
                <a:effectLst>
                  <a:outerShdw blurRad="38100" dist="38100" dir="2700000" algn="tl">
                    <a:srgbClr val="000000">
                      <a:alpha val="43137"/>
                    </a:srgbClr>
                  </a:outerShdw>
                </a:effectLst>
                <a:latin typeface="Bookman Old Style" pitchFamily="18" charset="0"/>
                <a:cs typeface="Arial" pitchFamily="34" charset="0"/>
              </a:rPr>
              <a:t>   </a:t>
            </a:r>
            <a:endParaRPr kumimoji="0" lang="uk-U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2050" name="Picture 2" descr="D:\музей\Музей сьогодні\1.3.JPG"/>
          <p:cNvPicPr>
            <a:picLocks noChangeAspect="1" noChangeArrowheads="1"/>
          </p:cNvPicPr>
          <p:nvPr/>
        </p:nvPicPr>
        <p:blipFill>
          <a:blip r:embed="rId2" cstate="print">
            <a:grayscl/>
          </a:blip>
          <a:srcRect/>
          <a:stretch>
            <a:fillRect/>
          </a:stretch>
        </p:blipFill>
        <p:spPr bwMode="auto">
          <a:xfrm>
            <a:off x="179512" y="548680"/>
            <a:ext cx="4512502" cy="3384376"/>
          </a:xfrm>
          <a:prstGeom prst="rect">
            <a:avLst/>
          </a:prstGeom>
          <a:ln>
            <a:noFill/>
          </a:ln>
          <a:effectLst>
            <a:softEdge rad="112500"/>
          </a:effectLst>
        </p:spPr>
      </p:pic>
      <p:pic>
        <p:nvPicPr>
          <p:cNvPr id="2051" name="Picture 3" descr="D:\музей\Музей сьогодні\SDC14735.JPG"/>
          <p:cNvPicPr>
            <a:picLocks noChangeAspect="1" noChangeArrowheads="1"/>
          </p:cNvPicPr>
          <p:nvPr/>
        </p:nvPicPr>
        <p:blipFill>
          <a:blip r:embed="rId3" cstate="print">
            <a:grayscl/>
          </a:blip>
          <a:srcRect/>
          <a:stretch>
            <a:fillRect/>
          </a:stretch>
        </p:blipFill>
        <p:spPr bwMode="auto">
          <a:xfrm>
            <a:off x="4499992" y="548680"/>
            <a:ext cx="4427984" cy="33209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934670"/>
            <a:ext cx="9144000" cy="369332"/>
          </a:xfrm>
          <a:prstGeom prst="rect">
            <a:avLst/>
          </a:prstGeom>
        </p:spPr>
        <p:txBody>
          <a:bodyPr wrap="square">
            <a:spAutoFit/>
          </a:bodyPr>
          <a:lstStyle/>
          <a:p>
            <a:pPr lvl="0" algn="ctr" fontAlgn="base">
              <a:spcBef>
                <a:spcPct val="0"/>
              </a:spcBef>
              <a:spcAft>
                <a:spcPct val="0"/>
              </a:spcAft>
            </a:pPr>
            <a:r>
              <a:rPr lang="uk-UA" dirty="0" smtClean="0">
                <a:solidFill>
                  <a:srgbClr val="000000"/>
                </a:solidFill>
                <a:effectLst>
                  <a:outerShdw blurRad="38100" dist="38100" dir="2700000" algn="tl">
                    <a:srgbClr val="000000">
                      <a:alpha val="43137"/>
                    </a:srgbClr>
                  </a:outerShdw>
                </a:effectLst>
                <a:latin typeface="Bookman Old Style" pitchFamily="18" charset="0"/>
                <a:cs typeface="Arial" pitchFamily="34" charset="0"/>
              </a:rPr>
              <a:t>Ми пишаємося  рідним селом і впишемо свої рядки в його славну історію!</a:t>
            </a:r>
            <a:endParaRPr lang="uk-UA" dirty="0" smtClean="0">
              <a:effectLst>
                <a:outerShdw blurRad="38100" dist="38100" dir="2700000" algn="tl">
                  <a:srgbClr val="000000">
                    <a:alpha val="43137"/>
                  </a:srgbClr>
                </a:outerShdw>
              </a:effectLst>
              <a:latin typeface="Bookman Old Style" pitchFamily="18" charset="0"/>
              <a:cs typeface="Arial" pitchFamily="34" charset="0"/>
            </a:endParaRPr>
          </a:p>
        </p:txBody>
      </p:sp>
      <p:pic>
        <p:nvPicPr>
          <p:cNvPr id="1025" name="Picture 1" descr="D:\Фото\Краєвиди села\[000806].jpg"/>
          <p:cNvPicPr>
            <a:picLocks noChangeAspect="1" noChangeArrowheads="1"/>
          </p:cNvPicPr>
          <p:nvPr/>
        </p:nvPicPr>
        <p:blipFill>
          <a:blip r:embed="rId2" cstate="print">
            <a:grayscl/>
          </a:blip>
          <a:srcRect t="7109"/>
          <a:stretch>
            <a:fillRect/>
          </a:stretch>
        </p:blipFill>
        <p:spPr bwMode="auto">
          <a:xfrm>
            <a:off x="179511" y="188640"/>
            <a:ext cx="8832825" cy="54726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56792"/>
            <a:ext cx="8496944" cy="1338828"/>
          </a:xfrm>
          <a:prstGeom prst="rect">
            <a:avLst/>
          </a:prstGeom>
        </p:spPr>
        <p:txBody>
          <a:bodyPr wrap="square">
            <a:spAutoFit/>
          </a:bodyPr>
          <a:lstStyle/>
          <a:p>
            <a:pPr algn="ctr">
              <a:lnSpc>
                <a:spcPct val="150000"/>
              </a:lnSpc>
            </a:pPr>
            <a:r>
              <a:rPr lang="uk-UA" dirty="0" smtClean="0">
                <a:effectLst>
                  <a:outerShdw blurRad="38100" dist="38100" dir="2700000" algn="tl">
                    <a:srgbClr val="000000">
                      <a:alpha val="43137"/>
                    </a:srgbClr>
                  </a:outerShdw>
                </a:effectLst>
                <a:latin typeface="Bookman Old Style" pitchFamily="18" charset="0"/>
              </a:rPr>
              <a:t>Автор роботи</a:t>
            </a:r>
            <a:r>
              <a:rPr lang="uk-UA" dirty="0" smtClean="0">
                <a:effectLst>
                  <a:outerShdw blurRad="38100" dist="38100" dir="2700000" algn="tl">
                    <a:srgbClr val="000000">
                      <a:alpha val="43137"/>
                    </a:srgbClr>
                  </a:outerShdw>
                </a:effectLst>
                <a:latin typeface="Bookman Old Style" pitchFamily="18" charset="0"/>
              </a:rPr>
              <a:t>:   </a:t>
            </a:r>
            <a:r>
              <a:rPr lang="uk-UA" dirty="0" err="1" smtClean="0">
                <a:effectLst>
                  <a:outerShdw blurRad="38100" dist="38100" dir="2700000" algn="tl">
                    <a:srgbClr val="000000">
                      <a:alpha val="43137"/>
                    </a:srgbClr>
                  </a:outerShdw>
                </a:effectLst>
                <a:latin typeface="Bookman Old Style" pitchFamily="18" charset="0"/>
              </a:rPr>
              <a:t>Озівський</a:t>
            </a:r>
            <a:r>
              <a:rPr lang="uk-UA" dirty="0" smtClean="0">
                <a:effectLst>
                  <a:outerShdw blurRad="38100" dist="38100" dir="2700000" algn="tl">
                    <a:srgbClr val="000000">
                      <a:alpha val="43137"/>
                    </a:srgbClr>
                  </a:outerShdw>
                </a:effectLst>
                <a:latin typeface="Bookman Old Style" pitchFamily="18" charset="0"/>
              </a:rPr>
              <a:t> </a:t>
            </a:r>
            <a:r>
              <a:rPr lang="uk-UA" dirty="0" smtClean="0">
                <a:effectLst>
                  <a:outerShdw blurRad="38100" dist="38100" dir="2700000" algn="tl">
                    <a:srgbClr val="000000">
                      <a:alpha val="43137"/>
                    </a:srgbClr>
                  </a:outerShdw>
                </a:effectLst>
                <a:latin typeface="Bookman Old Style" pitchFamily="18" charset="0"/>
              </a:rPr>
              <a:t>Максим,  </a:t>
            </a:r>
            <a:r>
              <a:rPr lang="uk-UA" dirty="0" smtClean="0">
                <a:effectLst>
                  <a:outerShdw blurRad="38100" dist="38100" dir="2700000" algn="tl">
                    <a:srgbClr val="000000">
                      <a:alpha val="43137"/>
                    </a:srgbClr>
                  </a:outerShdw>
                </a:effectLst>
                <a:latin typeface="Bookman Old Style" pitchFamily="18" charset="0"/>
              </a:rPr>
              <a:t>учень </a:t>
            </a:r>
            <a:r>
              <a:rPr lang="uk-UA" dirty="0" smtClean="0">
                <a:effectLst>
                  <a:outerShdw blurRad="38100" dist="38100" dir="2700000" algn="tl">
                    <a:srgbClr val="000000">
                      <a:alpha val="43137"/>
                    </a:srgbClr>
                  </a:outerShdw>
                </a:effectLst>
                <a:latin typeface="Bookman Old Style" pitchFamily="18" charset="0"/>
              </a:rPr>
              <a:t>9 класу </a:t>
            </a:r>
            <a:r>
              <a:rPr lang="uk-UA" dirty="0" err="1" smtClean="0">
                <a:effectLst>
                  <a:outerShdw blurRad="38100" dist="38100" dir="2700000" algn="tl">
                    <a:srgbClr val="000000">
                      <a:alpha val="43137"/>
                    </a:srgbClr>
                  </a:outerShdw>
                </a:effectLst>
                <a:latin typeface="Bookman Old Style" pitchFamily="18" charset="0"/>
              </a:rPr>
              <a:t>Жовнинського</a:t>
            </a:r>
            <a:r>
              <a:rPr lang="uk-UA" dirty="0" smtClean="0">
                <a:effectLst>
                  <a:outerShdw blurRad="38100" dist="38100" dir="2700000" algn="tl">
                    <a:srgbClr val="000000">
                      <a:alpha val="43137"/>
                    </a:srgbClr>
                  </a:outerShdw>
                </a:effectLst>
                <a:latin typeface="Bookman Old Style" pitchFamily="18" charset="0"/>
              </a:rPr>
              <a:t> </a:t>
            </a:r>
            <a:r>
              <a:rPr lang="uk-UA" dirty="0" smtClean="0">
                <a:effectLst>
                  <a:outerShdw blurRad="38100" dist="38100" dir="2700000" algn="tl">
                    <a:srgbClr val="000000">
                      <a:alpha val="43137"/>
                    </a:srgbClr>
                  </a:outerShdw>
                </a:effectLst>
                <a:latin typeface="Bookman Old Style" pitchFamily="18" charset="0"/>
              </a:rPr>
              <a:t>НВК</a:t>
            </a:r>
            <a:endParaRPr lang="uk-UA" dirty="0" smtClean="0">
              <a:effectLst>
                <a:outerShdw blurRad="38100" dist="38100" dir="2700000" algn="tl">
                  <a:srgbClr val="000000">
                    <a:alpha val="43137"/>
                  </a:srgbClr>
                </a:outerShdw>
              </a:effectLst>
              <a:latin typeface="Bookman Old Style" pitchFamily="18" charset="0"/>
            </a:endParaRPr>
          </a:p>
          <a:p>
            <a:pPr algn="ctr">
              <a:lnSpc>
                <a:spcPct val="150000"/>
              </a:lnSpc>
            </a:pPr>
            <a:r>
              <a:rPr lang="uk-UA" dirty="0" smtClean="0">
                <a:effectLst>
                  <a:outerShdw blurRad="38100" dist="38100" dir="2700000" algn="tl">
                    <a:srgbClr val="000000">
                      <a:alpha val="43137"/>
                    </a:srgbClr>
                  </a:outerShdw>
                </a:effectLst>
                <a:latin typeface="Bookman Old Style" pitchFamily="18" charset="0"/>
              </a:rPr>
              <a:t> Керівник: вчитель </a:t>
            </a:r>
            <a:r>
              <a:rPr lang="uk-UA" dirty="0" smtClean="0">
                <a:effectLst>
                  <a:outerShdw blurRad="38100" dist="38100" dir="2700000" algn="tl">
                    <a:srgbClr val="000000">
                      <a:alpha val="43137"/>
                    </a:srgbClr>
                  </a:outerShdw>
                </a:effectLst>
                <a:latin typeface="Bookman Old Style" pitchFamily="18" charset="0"/>
              </a:rPr>
              <a:t>історії </a:t>
            </a:r>
            <a:r>
              <a:rPr lang="uk-UA" dirty="0" smtClean="0">
                <a:effectLst>
                  <a:outerShdw blurRad="38100" dist="38100" dir="2700000" algn="tl">
                    <a:srgbClr val="000000">
                      <a:alpha val="43137"/>
                    </a:srgbClr>
                  </a:outerShdw>
                </a:effectLst>
                <a:latin typeface="Bookman Old Style" pitchFamily="18" charset="0"/>
              </a:rPr>
              <a:t> </a:t>
            </a:r>
            <a:r>
              <a:rPr lang="uk-UA" dirty="0" err="1" smtClean="0">
                <a:effectLst>
                  <a:outerShdw blurRad="38100" dist="38100" dir="2700000" algn="tl">
                    <a:srgbClr val="000000">
                      <a:alpha val="43137"/>
                    </a:srgbClr>
                  </a:outerShdw>
                </a:effectLst>
                <a:latin typeface="Bookman Old Style" pitchFamily="18" charset="0"/>
              </a:rPr>
              <a:t>Жовнинського</a:t>
            </a:r>
            <a:r>
              <a:rPr lang="uk-UA" dirty="0" smtClean="0">
                <a:effectLst>
                  <a:outerShdw blurRad="38100" dist="38100" dir="2700000" algn="tl">
                    <a:srgbClr val="000000">
                      <a:alpha val="43137"/>
                    </a:srgbClr>
                  </a:outerShdw>
                </a:effectLst>
                <a:latin typeface="Bookman Old Style" pitchFamily="18" charset="0"/>
              </a:rPr>
              <a:t> НВК</a:t>
            </a:r>
            <a:endParaRPr lang="uk-UA" dirty="0" smtClean="0">
              <a:effectLst>
                <a:outerShdw blurRad="38100" dist="38100" dir="2700000" algn="tl">
                  <a:srgbClr val="000000">
                    <a:alpha val="43137"/>
                  </a:srgbClr>
                </a:outerShdw>
              </a:effectLst>
              <a:latin typeface="Bookman Old Style" pitchFamily="18" charset="0"/>
            </a:endParaRPr>
          </a:p>
          <a:p>
            <a:pPr algn="ctr">
              <a:lnSpc>
                <a:spcPct val="150000"/>
              </a:lnSpc>
            </a:pPr>
            <a:r>
              <a:rPr lang="uk-UA" dirty="0" err="1" smtClean="0">
                <a:effectLst>
                  <a:outerShdw blurRad="38100" dist="38100" dir="2700000" algn="tl">
                    <a:srgbClr val="000000">
                      <a:alpha val="43137"/>
                    </a:srgbClr>
                  </a:outerShdw>
                </a:effectLst>
                <a:latin typeface="Bookman Old Style" pitchFamily="18" charset="0"/>
              </a:rPr>
              <a:t>Шидлаускас</a:t>
            </a:r>
            <a:r>
              <a:rPr lang="uk-UA" dirty="0" smtClean="0">
                <a:effectLst>
                  <a:outerShdw blurRad="38100" dist="38100" dir="2700000" algn="tl">
                    <a:srgbClr val="000000">
                      <a:alpha val="43137"/>
                    </a:srgbClr>
                  </a:outerShdw>
                </a:effectLst>
                <a:latin typeface="Bookman Old Style" pitchFamily="18" charset="0"/>
              </a:rPr>
              <a:t> </a:t>
            </a:r>
            <a:r>
              <a:rPr lang="uk-UA" dirty="0" err="1" smtClean="0">
                <a:effectLst>
                  <a:outerShdw blurRad="38100" dist="38100" dir="2700000" algn="tl">
                    <a:srgbClr val="000000">
                      <a:alpha val="43137"/>
                    </a:srgbClr>
                  </a:outerShdw>
                </a:effectLst>
                <a:latin typeface="Bookman Old Style" pitchFamily="18" charset="0"/>
              </a:rPr>
              <a:t>Альгідрас</a:t>
            </a:r>
            <a:r>
              <a:rPr lang="uk-UA" dirty="0" smtClean="0">
                <a:effectLst>
                  <a:outerShdw blurRad="38100" dist="38100" dir="2700000" algn="tl">
                    <a:srgbClr val="000000">
                      <a:alpha val="43137"/>
                    </a:srgbClr>
                  </a:outerShdw>
                </a:effectLst>
                <a:latin typeface="Bookman Old Style" pitchFamily="18" charset="0"/>
              </a:rPr>
              <a:t> </a:t>
            </a:r>
            <a:r>
              <a:rPr lang="uk-UA" dirty="0" err="1" smtClean="0">
                <a:effectLst>
                  <a:outerShdw blurRad="38100" dist="38100" dir="2700000" algn="tl">
                    <a:srgbClr val="000000">
                      <a:alpha val="43137"/>
                    </a:srgbClr>
                  </a:outerShdw>
                </a:effectLst>
                <a:latin typeface="Bookman Old Style" pitchFamily="18" charset="0"/>
              </a:rPr>
              <a:t>Ненрікасович</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Описание: C:\Users\Діма\Desktop\проект\воїнь.jpg"/>
          <p:cNvPicPr/>
          <p:nvPr/>
        </p:nvPicPr>
        <p:blipFill>
          <a:blip r:embed="rId2" cstate="print">
            <a:grayscl/>
          </a:blip>
          <a:srcRect/>
          <a:stretch>
            <a:fillRect/>
          </a:stretch>
        </p:blipFill>
        <p:spPr bwMode="auto">
          <a:xfrm>
            <a:off x="179512" y="0"/>
            <a:ext cx="5184576" cy="4293096"/>
          </a:xfrm>
          <a:prstGeom prst="rect">
            <a:avLst/>
          </a:prstGeom>
          <a:ln>
            <a:noFill/>
          </a:ln>
          <a:effectLst>
            <a:softEdge rad="112500"/>
          </a:effec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1" name="Rectangle 3"/>
          <p:cNvSpPr>
            <a:spLocks noChangeArrowheads="1"/>
          </p:cNvSpPr>
          <p:nvPr/>
        </p:nvSpPr>
        <p:spPr bwMode="auto">
          <a:xfrm>
            <a:off x="251520" y="4423703"/>
            <a:ext cx="86409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   Високо над Кременчуцьким водосховищем піднялася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Жовнинська</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 гора, як дозорець, що уважно дивиться в степ, своєю пам’яттю зазирає в глибину віків. </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Саме тут, в гирлі Сули, колись стояли міста-фортеці Київської Русі –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Воїнь</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Палянівщина</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Желді</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Кизівер</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Буромль</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Лящівка</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а всього їх від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Воїня</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до Лубен було 18. Частина цих «городів» побудовані при Володимиру Великому, частина – пізніше при його нащадках. </a:t>
            </a:r>
            <a:endPar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2052" name="Picture 4" descr="331C953F"/>
          <p:cNvPicPr>
            <a:picLocks noChangeAspect="1" noChangeArrowheads="1"/>
          </p:cNvPicPr>
          <p:nvPr/>
        </p:nvPicPr>
        <p:blipFill>
          <a:blip r:embed="rId3" cstate="print">
            <a:lum bright="-18000" contrast="24000"/>
          </a:blip>
          <a:srcRect l="6593" t="79" r="4341" b="2856"/>
          <a:stretch>
            <a:fillRect/>
          </a:stretch>
        </p:blipFill>
        <p:spPr bwMode="auto">
          <a:xfrm flipV="1">
            <a:off x="5508104" y="332655"/>
            <a:ext cx="3454641"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lum bright="24000" contrast="18000"/>
          </a:blip>
          <a:srcRect l="5299" t="10426" r="4608" b="6160"/>
          <a:stretch>
            <a:fillRect/>
          </a:stretch>
        </p:blipFill>
        <p:spPr bwMode="auto">
          <a:xfrm>
            <a:off x="1619672" y="116631"/>
            <a:ext cx="5688632" cy="3528393"/>
          </a:xfrm>
          <a:prstGeom prst="rect">
            <a:avLst/>
          </a:prstGeom>
          <a:ln>
            <a:noFill/>
          </a:ln>
          <a:effectLst>
            <a:softEdge rad="112500"/>
          </a:effectLst>
        </p:spPr>
      </p:pic>
      <p:sp>
        <p:nvSpPr>
          <p:cNvPr id="4" name="Прямоугольник 3"/>
          <p:cNvSpPr/>
          <p:nvPr/>
        </p:nvSpPr>
        <p:spPr>
          <a:xfrm>
            <a:off x="179512" y="3789040"/>
            <a:ext cx="8640960" cy="2031325"/>
          </a:xfrm>
          <a:prstGeom prst="rect">
            <a:avLst/>
          </a:prstGeom>
        </p:spPr>
        <p:txBody>
          <a:bodyPr wrap="square">
            <a:spAutoFit/>
          </a:bodyPr>
          <a:lstStyle/>
          <a:p>
            <a:pPr algn="just"/>
            <a:r>
              <a:rPr lang="uk-UA" dirty="0" smtClean="0">
                <a:effectLst>
                  <a:outerShdw blurRad="38100" dist="38100" dir="2700000" algn="tl">
                    <a:srgbClr val="000000">
                      <a:alpha val="43137"/>
                    </a:srgbClr>
                  </a:outerShdw>
                </a:effectLst>
                <a:latin typeface="Bookman Old Style" pitchFamily="18" charset="0"/>
              </a:rPr>
              <a:t>   У ХІІ ст. продовжувалося заселення нашого краю. Син Володимира Мономаха Ярополк був у цей час князем переяславським (1113-1132рр.). Головним у його діяльності було зміцнення кордонів Переяславського князівства (наш край був у його складі). </a:t>
            </a:r>
          </a:p>
          <a:p>
            <a:pPr algn="just"/>
            <a:r>
              <a:rPr lang="uk-UA" dirty="0" smtClean="0">
                <a:effectLst>
                  <a:outerShdw blurRad="38100" dist="38100" dir="2700000" algn="tl">
                    <a:srgbClr val="000000">
                      <a:alpha val="43137"/>
                    </a:srgbClr>
                  </a:outerShdw>
                </a:effectLst>
                <a:latin typeface="Bookman Old Style" pitchFamily="18" charset="0"/>
              </a:rPr>
              <a:t>   У 1116 році він захопив смоленське м. </a:t>
            </a:r>
            <a:r>
              <a:rPr lang="uk-UA" dirty="0" err="1" smtClean="0">
                <a:effectLst>
                  <a:outerShdw blurRad="38100" dist="38100" dir="2700000" algn="tl">
                    <a:srgbClr val="000000">
                      <a:alpha val="43137"/>
                    </a:srgbClr>
                  </a:outerShdw>
                </a:effectLst>
                <a:latin typeface="Bookman Old Style" pitchFamily="18" charset="0"/>
              </a:rPr>
              <a:t>Друцьк</a:t>
            </a:r>
            <a:r>
              <a:rPr lang="uk-UA" dirty="0" smtClean="0">
                <a:effectLst>
                  <a:outerShdw blurRad="38100" dist="38100" dir="2700000" algn="tl">
                    <a:srgbClr val="000000">
                      <a:alpha val="43137"/>
                    </a:srgbClr>
                  </a:outerShdw>
                </a:effectLst>
                <a:latin typeface="Bookman Old Style" pitchFamily="18" charset="0"/>
              </a:rPr>
              <a:t>, взято у полон його жителів і переселено їх на правий берег Сули, де й було побудовано укріплення </a:t>
            </a:r>
            <a:r>
              <a:rPr lang="uk-UA" dirty="0" err="1" smtClean="0">
                <a:effectLst>
                  <a:outerShdw blurRad="38100" dist="38100" dir="2700000" algn="tl">
                    <a:srgbClr val="000000">
                      <a:alpha val="43137"/>
                    </a:srgbClr>
                  </a:outerShdw>
                </a:effectLst>
                <a:latin typeface="Bookman Old Style" pitchFamily="18" charset="0"/>
              </a:rPr>
              <a:t>Желді</a:t>
            </a:r>
            <a:r>
              <a:rPr lang="uk-UA" dirty="0" smtClean="0">
                <a:effectLst>
                  <a:outerShdw blurRad="38100" dist="38100" dir="2700000" algn="tl">
                    <a:srgbClr val="000000">
                      <a:alpha val="43137"/>
                    </a:srgbClr>
                  </a:outerShdw>
                </a:effectLst>
                <a:latin typeface="Bookman Old Style" pitchFamily="18" charset="0"/>
              </a:rPr>
              <a:t> (</a:t>
            </a:r>
            <a:r>
              <a:rPr lang="uk-UA" dirty="0" err="1" smtClean="0">
                <a:effectLst>
                  <a:outerShdw blurRad="38100" dist="38100" dir="2700000" algn="tl">
                    <a:srgbClr val="000000">
                      <a:alpha val="43137"/>
                    </a:srgbClr>
                  </a:outerShdw>
                </a:effectLst>
                <a:latin typeface="Bookman Old Style" pitchFamily="18" charset="0"/>
              </a:rPr>
              <a:t>Жовнино</a:t>
            </a:r>
            <a:r>
              <a:rPr lang="uk-UA" dirty="0" smtClean="0">
                <a:effectLst>
                  <a:outerShdw blurRad="38100" dist="38100" dir="2700000" algn="tl">
                    <a:srgbClr val="000000">
                      <a:alpha val="43137"/>
                    </a:srgbClr>
                  </a:outerShdw>
                </a:effectLst>
                <a:latin typeface="Bookman Old Style" pitchFamily="18" charset="0"/>
              </a:rPr>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4AA2ECC3"/>
          <p:cNvPicPr>
            <a:picLocks noChangeAspect="1" noChangeArrowheads="1"/>
          </p:cNvPicPr>
          <p:nvPr/>
        </p:nvPicPr>
        <p:blipFill>
          <a:blip r:embed="rId2" cstate="print">
            <a:lum bright="-12000" contrast="6000"/>
          </a:blip>
          <a:srcRect l="41557" t="58723" r="34230" b="20320"/>
          <a:stretch>
            <a:fillRect/>
          </a:stretch>
        </p:blipFill>
        <p:spPr bwMode="auto">
          <a:xfrm>
            <a:off x="1475656" y="0"/>
            <a:ext cx="6075294" cy="3933056"/>
          </a:xfrm>
          <a:prstGeom prst="rect">
            <a:avLst/>
          </a:prstGeom>
          <a:ln>
            <a:noFill/>
          </a:ln>
          <a:effectLst>
            <a:softEdge rad="112500"/>
          </a:effectLst>
        </p:spPr>
      </p:pic>
      <p:sp>
        <p:nvSpPr>
          <p:cNvPr id="3" name="Прямоугольник 2"/>
          <p:cNvSpPr/>
          <p:nvPr/>
        </p:nvSpPr>
        <p:spPr>
          <a:xfrm>
            <a:off x="179512" y="3861048"/>
            <a:ext cx="8712968" cy="2585323"/>
          </a:xfrm>
          <a:prstGeom prst="rect">
            <a:avLst/>
          </a:prstGeom>
        </p:spPr>
        <p:txBody>
          <a:bodyPr wrap="square">
            <a:spAutoFit/>
          </a:bodyPr>
          <a:lstStyle/>
          <a:p>
            <a:pPr algn="just"/>
            <a:r>
              <a:rPr lang="uk-UA" dirty="0" smtClean="0">
                <a:effectLst>
                  <a:outerShdw blurRad="38100" dist="38100" dir="2700000" algn="tl">
                    <a:srgbClr val="000000">
                      <a:alpha val="43137"/>
                    </a:srgbClr>
                  </a:outerShdw>
                </a:effectLst>
                <a:latin typeface="Bookman Old Style" pitchFamily="18" charset="0"/>
              </a:rPr>
              <a:t>   У 1125 р. Ярополк на чолі переяславських полків одержав на Сулі блискучу перемогу над половцями. Велика заслуга в цім була городищ та селищ посульської оборонної лінії</a:t>
            </a:r>
            <a:endParaRPr lang="ru-RU" dirty="0" smtClean="0">
              <a:effectLst>
                <a:outerShdw blurRad="38100" dist="38100" dir="2700000" algn="tl">
                  <a:srgbClr val="000000">
                    <a:alpha val="43137"/>
                  </a:srgbClr>
                </a:outerShdw>
              </a:effectLst>
              <a:latin typeface="Bookman Old Style" pitchFamily="18" charset="0"/>
            </a:endParaRPr>
          </a:p>
          <a:p>
            <a:pPr algn="just"/>
            <a:r>
              <a:rPr lang="uk-UA" dirty="0" smtClean="0">
                <a:effectLst>
                  <a:outerShdw blurRad="38100" dist="38100" dir="2700000" algn="tl">
                    <a:srgbClr val="000000">
                      <a:alpha val="43137"/>
                    </a:srgbClr>
                  </a:outerShdw>
                </a:effectLst>
                <a:latin typeface="Bookman Old Style" pitchFamily="18" charset="0"/>
              </a:rPr>
              <a:t>   На відміну від сусідніх укріплень </a:t>
            </a:r>
            <a:r>
              <a:rPr lang="uk-UA" dirty="0" err="1" smtClean="0">
                <a:effectLst>
                  <a:outerShdw blurRad="38100" dist="38100" dir="2700000" algn="tl">
                    <a:srgbClr val="000000">
                      <a:alpha val="43137"/>
                    </a:srgbClr>
                  </a:outerShdw>
                </a:effectLst>
                <a:latin typeface="Bookman Old Style" pitchFamily="18" charset="0"/>
              </a:rPr>
              <a:t>Воїня</a:t>
            </a:r>
            <a:r>
              <a:rPr lang="uk-UA" dirty="0" smtClean="0">
                <a:effectLst>
                  <a:outerShdw blurRad="38100" dist="38100" dir="2700000" algn="tl">
                    <a:srgbClr val="000000">
                      <a:alpha val="43137"/>
                    </a:srgbClr>
                  </a:outerShdw>
                </a:effectLst>
                <a:latin typeface="Bookman Old Style" pitchFamily="18" charset="0"/>
              </a:rPr>
              <a:t> і </a:t>
            </a:r>
            <a:r>
              <a:rPr lang="uk-UA" dirty="0" err="1" smtClean="0">
                <a:effectLst>
                  <a:outerShdw blurRad="38100" dist="38100" dir="2700000" algn="tl">
                    <a:srgbClr val="000000">
                      <a:alpha val="43137"/>
                    </a:srgbClr>
                  </a:outerShdw>
                </a:effectLst>
                <a:latin typeface="Bookman Old Style" pitchFamily="18" charset="0"/>
              </a:rPr>
              <a:t>Палянівщини</a:t>
            </a:r>
            <a:r>
              <a:rPr lang="uk-UA" dirty="0" smtClean="0">
                <a:effectLst>
                  <a:outerShdw blurRad="38100" dist="38100" dir="2700000" algn="tl">
                    <a:srgbClr val="000000">
                      <a:alpha val="43137"/>
                    </a:srgbClr>
                  </a:outerShdw>
                </a:effectLst>
                <a:latin typeface="Bookman Old Style" pitchFamily="18" charset="0"/>
              </a:rPr>
              <a:t> </a:t>
            </a:r>
            <a:r>
              <a:rPr lang="uk-UA" dirty="0" err="1" smtClean="0">
                <a:effectLst>
                  <a:outerShdw blurRad="38100" dist="38100" dir="2700000" algn="tl">
                    <a:srgbClr val="000000">
                      <a:alpha val="43137"/>
                    </a:srgbClr>
                  </a:outerShdw>
                </a:effectLst>
                <a:latin typeface="Bookman Old Style" pitchFamily="18" charset="0"/>
              </a:rPr>
              <a:t>Желді</a:t>
            </a:r>
            <a:r>
              <a:rPr lang="uk-UA" dirty="0" smtClean="0">
                <a:effectLst>
                  <a:outerShdw blurRad="38100" dist="38100" dir="2700000" algn="tl">
                    <a:srgbClr val="000000">
                      <a:alpha val="43137"/>
                    </a:srgbClr>
                  </a:outerShdw>
                </a:effectLst>
                <a:latin typeface="Bookman Old Style" pitchFamily="18" charset="0"/>
              </a:rPr>
              <a:t> не мало гавані. Це було місто-фортеця площею 3 га, обнесене 6-8 метровими дерев’яними укріпленнями. Ширина валу, ймовірно, була 10 м. Зверху він мав бойовий майдан. Доля цього городища була такою ж, як і інших городищ по Сулі. Тут завжди життя межувало зі смертю. І жити тут могли лише сміливі і витривалі люди. </a:t>
            </a:r>
            <a:endParaRPr lang="ru-RU" dirty="0">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369332"/>
          </a:xfrm>
          <a:prstGeom prst="rect">
            <a:avLst/>
          </a:prstGeom>
        </p:spPr>
        <p:txBody>
          <a:bodyPr wrap="square">
            <a:spAutoFit/>
          </a:bodyPr>
          <a:lstStyle/>
          <a:p>
            <a:pPr algn="just"/>
            <a:r>
              <a:rPr lang="uk-UA" dirty="0" smtClean="0">
                <a:effectLst>
                  <a:outerShdw blurRad="38100" dist="38100" dir="2700000" algn="tl">
                    <a:srgbClr val="000000">
                      <a:alpha val="43137"/>
                    </a:srgbClr>
                  </a:outerShdw>
                </a:effectLst>
                <a:latin typeface="Bookman Old Style" pitchFamily="18" charset="0"/>
              </a:rPr>
              <a:t>   </a:t>
            </a:r>
            <a:endParaRPr lang="ru-RU" dirty="0" smtClean="0">
              <a:effectLst>
                <a:outerShdw blurRad="38100" dist="38100" dir="2700000" algn="tl">
                  <a:srgbClr val="000000">
                    <a:alpha val="43137"/>
                  </a:srgbClr>
                </a:outerShdw>
              </a:effectLst>
              <a:latin typeface="Bookman Old Style" pitchFamily="18" charset="0"/>
            </a:endParaRPr>
          </a:p>
        </p:txBody>
      </p:sp>
      <p:sp>
        <p:nvSpPr>
          <p:cNvPr id="25601" name="Rectangle 1"/>
          <p:cNvSpPr>
            <a:spLocks noChangeArrowheads="1"/>
          </p:cNvSpPr>
          <p:nvPr/>
        </p:nvSpPr>
        <p:spPr bwMode="auto">
          <a:xfrm>
            <a:off x="179512" y="3514819"/>
            <a:ext cx="871296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   Під впливом неспокійного, тривожного життя, що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підстерігалося</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 постійними нашестями кочівників зі сходу, наші предки прагнули до єднання з сусідами, були готові й самі прийти на допомогу. Край був завжди під загрозою вторгнення половців. </a:t>
            </a:r>
            <a:r>
              <a:rPr lang="uk-UA" dirty="0" smtClean="0">
                <a:effectLst>
                  <a:outerShdw blurRad="38100" dist="38100" dir="2700000" algn="tl">
                    <a:srgbClr val="000000">
                      <a:alpha val="43137"/>
                    </a:srgbClr>
                  </a:outerShdw>
                </a:effectLst>
                <a:latin typeface="Bookman Old Style" pitchFamily="18" charset="0"/>
              </a:rPr>
              <a:t>Після монголо-татарської навали (1239-1240 рр.) наш край більше як на 100 років попав у васальну залежність від Золотої Орди. </a:t>
            </a:r>
          </a:p>
          <a:p>
            <a:pPr algn="just"/>
            <a:r>
              <a:rPr lang="uk-UA" dirty="0" smtClean="0">
                <a:effectLst>
                  <a:outerShdw blurRad="38100" dist="38100" dir="2700000" algn="tl">
                    <a:srgbClr val="000000">
                      <a:alpha val="43137"/>
                    </a:srgbClr>
                  </a:outerShdw>
                </a:effectLst>
                <a:latin typeface="Bookman Old Style" pitchFamily="18" charset="0"/>
              </a:rPr>
              <a:t>   Зруйновані давньоруські міста й села, жителі загнані в неволю. Край опустів. Ті, кому вдалося залишитися, шукали собі безпечних місць, куди б не проникли ординці. Колись уходжені хліборобами землі перетворились на пустку – Дике поле. </a:t>
            </a:r>
            <a:endParaRPr lang="ru-RU"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3" name="Picture 3" descr="Картинки по запросу зруйновані печенігами землі фото"/>
          <p:cNvPicPr>
            <a:picLocks noChangeAspect="1" noChangeArrowheads="1"/>
          </p:cNvPicPr>
          <p:nvPr/>
        </p:nvPicPr>
        <p:blipFill>
          <a:blip r:embed="rId2" cstate="print">
            <a:grayscl/>
          </a:blip>
          <a:srcRect/>
          <a:stretch>
            <a:fillRect/>
          </a:stretch>
        </p:blipFill>
        <p:spPr bwMode="auto">
          <a:xfrm>
            <a:off x="827584" y="260648"/>
            <a:ext cx="7560840" cy="31681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05064"/>
            <a:ext cx="8496944" cy="2585323"/>
          </a:xfrm>
          <a:prstGeom prst="rect">
            <a:avLst/>
          </a:prstGeom>
        </p:spPr>
        <p:txBody>
          <a:bodyPr wrap="square">
            <a:spAutoFit/>
          </a:bodyPr>
          <a:lstStyle/>
          <a:p>
            <a:pPr algn="just"/>
            <a:r>
              <a:rPr lang="uk-UA" dirty="0" smtClean="0">
                <a:effectLst>
                  <a:outerShdw blurRad="38100" dist="38100" dir="2700000" algn="tl">
                    <a:srgbClr val="000000">
                      <a:alpha val="43137"/>
                    </a:srgbClr>
                  </a:outerShdw>
                </a:effectLst>
                <a:latin typeface="Bookman Old Style" pitchFamily="18" charset="0"/>
              </a:rPr>
              <a:t>   Чому ж край (Дике поле), північна межа якого проходила у ХV ст. нашими землями, не зник як соціальна людська структура, а навпаки – почав відроджуватися? Відповідь може бути однозначна – цей район врятували переселенці. Саме під впливом татар сформувався етнографічний образ козака з його вишиванкою, широкими шароварами, кривою шаблею та бритою головою. Не випадково у народному епосі і малярстві він одержав назву «Козак Мамай». </a:t>
            </a:r>
            <a:endParaRPr lang="ru-RU" dirty="0" smtClean="0">
              <a:effectLst>
                <a:outerShdw blurRad="38100" dist="38100" dir="2700000" algn="tl">
                  <a:srgbClr val="000000">
                    <a:alpha val="43137"/>
                  </a:srgbClr>
                </a:outerShdw>
              </a:effectLst>
              <a:latin typeface="Bookman Old Style" pitchFamily="18" charset="0"/>
            </a:endParaRPr>
          </a:p>
          <a:p>
            <a:r>
              <a:rPr lang="uk-UA" dirty="0" smtClean="0"/>
              <a:t> </a:t>
            </a:r>
            <a:endParaRPr lang="ru-RU" dirty="0" smtClean="0"/>
          </a:p>
          <a:p>
            <a:pPr fontAlgn="base">
              <a:spcBef>
                <a:spcPct val="0"/>
              </a:spcBef>
              <a:spcAft>
                <a:spcPct val="0"/>
              </a:spcAft>
            </a:pPr>
            <a:endParaRPr lang="ru-RU" dirty="0" smtClean="0"/>
          </a:p>
        </p:txBody>
      </p:sp>
      <p:pic>
        <p:nvPicPr>
          <p:cNvPr id="26626" name="Picture 2" descr="Похожее изображение"/>
          <p:cNvPicPr>
            <a:picLocks noChangeAspect="1" noChangeArrowheads="1"/>
          </p:cNvPicPr>
          <p:nvPr/>
        </p:nvPicPr>
        <p:blipFill>
          <a:blip r:embed="rId2" cstate="print">
            <a:grayscl/>
            <a:lum bright="10000"/>
          </a:blip>
          <a:srcRect t="12221" b="5720"/>
          <a:stretch>
            <a:fillRect/>
          </a:stretch>
        </p:blipFill>
        <p:spPr bwMode="auto">
          <a:xfrm>
            <a:off x="1259632" y="188640"/>
            <a:ext cx="6264696" cy="37099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1" name="Rectangle 3"/>
          <p:cNvSpPr>
            <a:spLocks noChangeArrowheads="1"/>
          </p:cNvSpPr>
          <p:nvPr/>
        </p:nvSpPr>
        <p:spPr bwMode="auto">
          <a:xfrm>
            <a:off x="251520" y="3068960"/>
            <a:ext cx="856895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   Козацтво – це нова верства в суспільстві, це нова на той час еліта, що протистояла гнобленню, приниженню, насильству, прагнула відстояти своє право на життя, самозбереження, самореалізацію.</a:t>
            </a:r>
            <a:r>
              <a:rPr lang="uk-UA" dirty="0" smtClean="0">
                <a:effectLst>
                  <a:outerShdw blurRad="38100" dist="38100" dir="2700000" algn="tl">
                    <a:srgbClr val="000000">
                      <a:alpha val="43137"/>
                    </a:srgbClr>
                  </a:outerShdw>
                </a:effectLst>
                <a:latin typeface="Bookman Old Style" pitchFamily="18" charset="0"/>
              </a:rPr>
              <a:t> </a:t>
            </a:r>
          </a:p>
          <a:p>
            <a:pPr algn="just" eaLnBrk="0" fontAlgn="base" hangingPunct="0">
              <a:spcBef>
                <a:spcPct val="0"/>
              </a:spcBef>
              <a:spcAft>
                <a:spcPct val="0"/>
              </a:spcAft>
            </a:pPr>
            <a:r>
              <a:rPr lang="uk-UA" dirty="0" smtClean="0">
                <a:effectLst>
                  <a:outerShdw blurRad="38100" dist="38100" dir="2700000" algn="tl">
                    <a:srgbClr val="000000">
                      <a:alpha val="43137"/>
                    </a:srgbClr>
                  </a:outerShdw>
                </a:effectLst>
                <a:latin typeface="Bookman Old Style" pitchFamily="18" charset="0"/>
              </a:rPr>
              <a:t>   Богдан Хмельницький, будуючи українську козацьку державу, дбав про її цілісність. Створюючи територіальні полки, прагнув об’єднати в єдине ціле правобережні і лівобережні землі. Так до складу Чигиринського полку входило 10 правобережних і 8 лівобережних сотень, в тому числі </a:t>
            </a:r>
            <a:r>
              <a:rPr lang="uk-UA" dirty="0" err="1" smtClean="0">
                <a:effectLst>
                  <a:outerShdw blurRad="38100" dist="38100" dir="2700000" algn="tl">
                    <a:srgbClr val="000000">
                      <a:alpha val="43137"/>
                    </a:srgbClr>
                  </a:outerShdw>
                </a:effectLst>
                <a:latin typeface="Bookman Old Style" pitchFamily="18" charset="0"/>
              </a:rPr>
              <a:t>Вереміївська</a:t>
            </a:r>
            <a:r>
              <a:rPr lang="uk-UA" dirty="0" smtClean="0">
                <a:effectLst>
                  <a:outerShdw blurRad="38100" dist="38100" dir="2700000" algn="tl">
                    <a:srgbClr val="000000">
                      <a:alpha val="43137"/>
                    </a:srgbClr>
                  </a:outerShdw>
                </a:effectLst>
                <a:latin typeface="Bookman Old Style" pitchFamily="18" charset="0"/>
              </a:rPr>
              <a:t> (сотник Рева) – 181 козак та </a:t>
            </a:r>
            <a:r>
              <a:rPr lang="uk-UA" dirty="0" err="1" smtClean="0">
                <a:effectLst>
                  <a:outerShdw blurRad="38100" dist="38100" dir="2700000" algn="tl">
                    <a:srgbClr val="000000">
                      <a:alpha val="43137"/>
                    </a:srgbClr>
                  </a:outerShdw>
                </a:effectLst>
                <a:latin typeface="Bookman Old Style" pitchFamily="18" charset="0"/>
              </a:rPr>
              <a:t>Жовнинська</a:t>
            </a:r>
            <a:r>
              <a:rPr lang="uk-UA" dirty="0" smtClean="0">
                <a:effectLst>
                  <a:outerShdw blurRad="38100" dist="38100" dir="2700000" algn="tl">
                    <a:srgbClr val="000000">
                      <a:alpha val="43137"/>
                    </a:srgbClr>
                  </a:outerShdw>
                </a:effectLst>
                <a:latin typeface="Bookman Old Style" pitchFamily="18" charset="0"/>
              </a:rPr>
              <a:t> (сотник </a:t>
            </a:r>
            <a:r>
              <a:rPr lang="uk-UA" dirty="0" err="1" smtClean="0">
                <a:effectLst>
                  <a:outerShdw blurRad="38100" dist="38100" dir="2700000" algn="tl">
                    <a:srgbClr val="000000">
                      <a:alpha val="43137"/>
                    </a:srgbClr>
                  </a:outerShdw>
                </a:effectLst>
                <a:latin typeface="Bookman Old Style" pitchFamily="18" charset="0"/>
              </a:rPr>
              <a:t>Сухомлин</a:t>
            </a:r>
            <a:r>
              <a:rPr lang="uk-UA" dirty="0" smtClean="0">
                <a:effectLst>
                  <a:outerShdw blurRad="38100" dist="38100" dir="2700000" algn="tl">
                    <a:srgbClr val="000000">
                      <a:alpha val="43137"/>
                    </a:srgbClr>
                  </a:outerShdw>
                </a:effectLst>
                <a:latin typeface="Bookman Old Style" pitchFamily="18" charset="0"/>
              </a:rPr>
              <a:t>) – 159 козаків.</a:t>
            </a:r>
          </a:p>
          <a:p>
            <a:pPr algn="just" eaLnBrk="0" fontAlgn="base" hangingPunct="0">
              <a:spcBef>
                <a:spcPct val="0"/>
              </a:spcBef>
              <a:spcAft>
                <a:spcPct val="0"/>
              </a:spcAft>
            </a:pPr>
            <a:r>
              <a:rPr lang="uk-UA" dirty="0" smtClean="0">
                <a:effectLst>
                  <a:outerShdw blurRad="38100" dist="38100" dir="2700000" algn="tl">
                    <a:srgbClr val="000000">
                      <a:alpha val="43137"/>
                    </a:srgbClr>
                  </a:outerShdw>
                </a:effectLst>
                <a:latin typeface="Bookman Old Style" pitchFamily="18" charset="0"/>
              </a:rPr>
              <a:t>   Пишаємося земляком, л</a:t>
            </a:r>
            <a:r>
              <a:rPr lang="uk-UA" dirty="0" smtClean="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егендарним героєм національно-визвольної війни, який був першим полковником Богдана Хмельницького,                                безстрашно боровся за волю українського народу –</a:t>
            </a:r>
          </a:p>
          <a:p>
            <a:pPr algn="just" eaLnBrk="0" fontAlgn="base" hangingPunct="0">
              <a:spcBef>
                <a:spcPct val="0"/>
              </a:spcBef>
              <a:spcAft>
                <a:spcPct val="0"/>
              </a:spcAft>
            </a:pPr>
            <a:r>
              <a:rPr lang="uk-UA" dirty="0" smtClean="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Максимом Кривоносом.</a:t>
            </a:r>
            <a:endParaRPr lang="uk-UA" dirty="0" smtClean="0">
              <a:effectLst>
                <a:outerShdw blurRad="38100" dist="38100" dir="2700000" algn="tl">
                  <a:srgbClr val="000000">
                    <a:alpha val="43137"/>
                  </a:srgbClr>
                </a:outerShdw>
              </a:effectLst>
              <a:latin typeface="Bookman Old Style" pitchFamily="18" charset="0"/>
            </a:endParaRPr>
          </a:p>
          <a:p>
            <a:pPr algn="just" eaLnBrk="0" fontAlgn="base" hangingPunct="0">
              <a:spcBef>
                <a:spcPct val="0"/>
              </a:spcBef>
              <a:spcAft>
                <a:spcPct val="0"/>
              </a:spcAft>
            </a:pPr>
            <a:r>
              <a:rPr lang="uk-UA" dirty="0" smtClean="0">
                <a:effectLst>
                  <a:outerShdw blurRad="38100" dist="38100" dir="2700000" algn="tl">
                    <a:srgbClr val="000000">
                      <a:alpha val="43137"/>
                    </a:srgbClr>
                  </a:outerShdw>
                </a:effectLst>
                <a:latin typeface="Bookman Old Style" pitchFamily="18" charset="0"/>
              </a:rPr>
              <a:t>   </a:t>
            </a:r>
          </a:p>
          <a:p>
            <a:pPr algn="just" eaLnBrk="0" fontAlgn="base" hangingPunct="0">
              <a:spcBef>
                <a:spcPct val="0"/>
              </a:spcBef>
              <a:spcAft>
                <a:spcPct val="0"/>
              </a:spcAft>
            </a:pPr>
            <a:endParaRPr lang="ru-RU" dirty="0" smtClean="0">
              <a:effectLst>
                <a:outerShdw blurRad="38100" dist="38100" dir="2700000" algn="tl">
                  <a:srgbClr val="000000">
                    <a:alpha val="43137"/>
                  </a:srgbClr>
                </a:outerShdw>
              </a:effectLst>
              <a:latin typeface="Bookman Old Style"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27655" name="Picture 7" descr="832CBFDC"/>
          <p:cNvPicPr>
            <a:picLocks noChangeAspect="1" noChangeArrowheads="1"/>
          </p:cNvPicPr>
          <p:nvPr/>
        </p:nvPicPr>
        <p:blipFill>
          <a:blip r:embed="rId2" cstate="print">
            <a:lum bright="-6000" contrast="18000"/>
          </a:blip>
          <a:srcRect l="9624" t="37291" r="53557" b="39000"/>
          <a:stretch>
            <a:fillRect/>
          </a:stretch>
        </p:blipFill>
        <p:spPr bwMode="auto">
          <a:xfrm>
            <a:off x="3131840" y="188640"/>
            <a:ext cx="2834449" cy="2933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79512" y="3639508"/>
            <a:ext cx="871296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Максим рано залишився сиротою і його взяв на виховання старий козак Дмитро Ткач, який проживав у селі </a:t>
            </a:r>
            <a:r>
              <a:rPr kumimoji="0" lang="uk-UA"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Жовниному</a:t>
            </a: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Хлопець швидко звик до козака і став називати його батьком. Ткач був удівцем і проживав з донькою Орисею. Діти швидко подружилися і стали близькими і рідними. Це не могло пройти поза увагою старого батька і він зажадав від Максима чесно виконати священний обов’язок перед знедоленим народом – послужити в Запорізькій Січі, зажити рицарської слави і лише потім взяти шлюб з Орисею...  </a:t>
            </a:r>
            <a:endParaRPr kumimoji="0" lang="ru-RU"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endPar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1030" name="Picture 6" descr="Картинки по запросу максим кривонос"/>
          <p:cNvPicPr>
            <a:picLocks noChangeAspect="1" noChangeArrowheads="1"/>
          </p:cNvPicPr>
          <p:nvPr/>
        </p:nvPicPr>
        <p:blipFill>
          <a:blip r:embed="rId2" cstate="print">
            <a:grayscl/>
          </a:blip>
          <a:srcRect l="369" t="7509" r="1234" b="20232"/>
          <a:stretch>
            <a:fillRect/>
          </a:stretch>
        </p:blipFill>
        <p:spPr bwMode="auto">
          <a:xfrm>
            <a:off x="827584" y="188640"/>
            <a:ext cx="7344816" cy="37444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5DA6BB6D"/>
          <p:cNvPicPr>
            <a:picLocks noChangeAspect="1" noChangeArrowheads="1"/>
          </p:cNvPicPr>
          <p:nvPr/>
        </p:nvPicPr>
        <p:blipFill>
          <a:blip r:embed="rId2" cstate="print">
            <a:lum bright="-6000" contrast="6000"/>
          </a:blip>
          <a:srcRect l="10320" t="19226" r="47318" b="14252"/>
          <a:stretch>
            <a:fillRect/>
          </a:stretch>
        </p:blipFill>
        <p:spPr bwMode="auto">
          <a:xfrm>
            <a:off x="3131840" y="0"/>
            <a:ext cx="2592288" cy="3350801"/>
          </a:xfrm>
          <a:prstGeom prst="rect">
            <a:avLst/>
          </a:prstGeom>
          <a:ln>
            <a:noFill/>
          </a:ln>
          <a:effectLst>
            <a:softEdge rad="112500"/>
          </a:effectLst>
        </p:spPr>
      </p:pic>
      <p:sp>
        <p:nvSpPr>
          <p:cNvPr id="28676" name="Rectangle 4"/>
          <p:cNvSpPr>
            <a:spLocks noChangeArrowheads="1"/>
          </p:cNvSpPr>
          <p:nvPr/>
        </p:nvSpPr>
        <p:spPr bwMode="auto">
          <a:xfrm>
            <a:off x="179512" y="2936921"/>
            <a:ext cx="86409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uk-UA" dirty="0" smtClean="0">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dirty="0" smtClean="0">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dirty="0" smtClean="0">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uk-UA" dirty="0" smtClean="0">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8677" name="Rectangle 5"/>
          <p:cNvSpPr>
            <a:spLocks noChangeArrowheads="1"/>
          </p:cNvSpPr>
          <p:nvPr/>
        </p:nvSpPr>
        <p:spPr bwMode="auto">
          <a:xfrm>
            <a:off x="251520" y="2996952"/>
            <a:ext cx="864096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  </a:t>
            </a:r>
            <a:r>
              <a:rPr lang="uk-UA" dirty="0" smtClean="0">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Незважаючи на те, що в час Української національної революції і громадянського протистояння на долю наших краян випало скільки випробувань, крові і сліз, життя містечок, сіл і хуторів продовжувалось.     Скільки переказів, дум і легенд залишив потомкам той героїчний час! Він знайшов своє відображення у творчості Г.Сковороди, І. Котляревського, М. Гоголя, М. Старицького і ін. </a:t>
            </a:r>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Ймовірно, вже тоді ходили перекази про Марусю Чурай – легендарну дочку Полтавського краю. Розповідали, що вона народилася у </a:t>
            </a:r>
            <a:r>
              <a:rPr kumimoji="0" lang="uk-UA" b="0" i="0" u="none" strike="noStrike" cap="none" normalizeH="0" baseline="0" dirty="0" err="1"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сім΄ї</a:t>
            </a:r>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 хороброго козака, учасника повстання під проводом Павлюка (</a:t>
            </a:r>
            <a:r>
              <a:rPr kumimoji="0" lang="uk-UA" b="0" i="0" u="none" strike="noStrike" cap="none" normalizeH="0" baseline="0" dirty="0" err="1"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Жовнинська</a:t>
            </a:r>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 битва 1638 р.) Гордія </a:t>
            </a:r>
            <a:r>
              <a:rPr kumimoji="0" lang="uk-UA" b="0" i="0" u="none" strike="noStrike" cap="none" normalizeH="0" baseline="0" dirty="0" err="1"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Чурая</a:t>
            </a:r>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 Фольклор доніс і портрет Марусі і розповіді про її </a:t>
            </a:r>
            <a:r>
              <a:rPr kumimoji="0" lang="uk-UA" b="0" i="0" u="none" strike="noStrike" cap="none" normalizeH="0" baseline="0" dirty="0" err="1"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надзвичайий</a:t>
            </a:r>
            <a:r>
              <a:rPr kumimoji="0" lang="uk-UA"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Times New Roman" pitchFamily="18" charset="0"/>
                <a:cs typeface="Microsoft Sans Serif" pitchFamily="34" charset="0"/>
              </a:rPr>
              <a:t> музикальний талант. Це їй належить пісня «Віють вітри, віють буйні», яку</a:t>
            </a:r>
            <a:r>
              <a:rPr lang="uk-UA" dirty="0" smtClean="0">
                <a:effectLst>
                  <a:outerShdw blurRad="38100" dist="38100" dir="2700000" algn="tl">
                    <a:srgbClr val="000000">
                      <a:alpha val="43137"/>
                    </a:srgbClr>
                  </a:outerShdw>
                </a:effectLst>
                <a:latin typeface="Bookman Old Style" pitchFamily="18" charset="0"/>
              </a:rPr>
              <a:t> використав І. Котляревський у своїй п’єсі «Наталка – Полтавка».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1134</Words>
  <Application>Microsoft Office PowerPoint</Application>
  <PresentationFormat>Экран (4:3)</PresentationFormat>
  <Paragraphs>40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СТОРІНКАМИ ІСТОРІЇ МОГО СЕЛА </vt:lpstr>
      <vt:lpstr>Слайд 2</vt:lpstr>
      <vt:lpstr>Слайд 3</vt:lpstr>
      <vt:lpstr>Слайд 4</vt:lpstr>
      <vt:lpstr>Слайд 5</vt:lpstr>
      <vt:lpstr>Слайд 6</vt:lpstr>
      <vt:lpstr>Слайд 7</vt:lpstr>
      <vt:lpstr>Слайд 8</vt:lpstr>
      <vt:lpstr>Слайд 9</vt:lpstr>
      <vt:lpstr>Слайд 10</vt:lpstr>
      <vt:lpstr>   За останні десятиріччя в Черкаському краї зникло багато сіл і хуторів, які були знесені як неперспективні або при спорудженні Кременчуцької  і Канівської  гідроелектростанцій. Серед них було і старовинне українське село Жовнине, яке в 1958 році було перенесено на кілька кілометрів від Присулля на підвищену терасу Дніпра, або як говорять жовняни, «на гору».  Звичайно,  внаслідок переселення Жовнине стало іншим, але земля і людська пам’ять дбайливо зберігають  згадки  про минуле. А ще – гордістю селян є пришкільний музей історії села. В ньому знаходяться систематизовані та розміщені в хронологічному порядку археологічні знахідки різних періодів: від часів неоліту до сьогодення.</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Сторінки історії мого села .</dc:title>
  <dc:creator>ACER</dc:creator>
  <cp:lastModifiedBy>User</cp:lastModifiedBy>
  <cp:revision>66</cp:revision>
  <dcterms:created xsi:type="dcterms:W3CDTF">2019-10-07T11:31:49Z</dcterms:created>
  <dcterms:modified xsi:type="dcterms:W3CDTF">2019-10-25T09:03:11Z</dcterms:modified>
</cp:coreProperties>
</file>